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2" r:id="rId5"/>
    <p:sldId id="258" r:id="rId6"/>
    <p:sldId id="256" r:id="rId7"/>
    <p:sldId id="260" r:id="rId8"/>
    <p:sldId id="259" r:id="rId9"/>
    <p:sldId id="257" r:id="rId10"/>
    <p:sldId id="265" r:id="rId11"/>
    <p:sldId id="266" r:id="rId12"/>
    <p:sldId id="267" r:id="rId13"/>
    <p:sldId id="268" r:id="rId14"/>
    <p:sldId id="269" r:id="rId15"/>
    <p:sldId id="270" r:id="rId16"/>
    <p:sldId id="264" r:id="rId17"/>
    <p:sldId id="263" r:id="rId18"/>
    <p:sldId id="271" r:id="rId19"/>
    <p:sldId id="274" r:id="rId20"/>
    <p:sldId id="273" r:id="rId21"/>
    <p:sldId id="272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19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9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088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0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86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53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19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99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41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54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84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281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56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04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91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99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81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49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6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20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57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283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95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47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34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79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76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58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66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1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054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38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54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73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7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5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27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88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9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74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94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35162-9F75-442B-8C79-D0F498EE64EE}" type="datetimeFigureOut">
              <a:rPr lang="en-GB" smtClean="0"/>
              <a:t>03/07/2016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0D252-E83B-43EC-942A-35B911CF3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2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C2D3B-1ADE-4073-8839-E6A062C49D9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79053-7165-4E9C-96D0-0C346E9B0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6D29-0FD9-4F6A-A73D-69A9FDF4DA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4B8B2-6F44-4AEE-9FA0-C94C8ECFC1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4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A063B-9EEB-4836-9994-C6402DBFB1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D968D-9594-4391-BD0A-D980479FAB9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6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drive.google.com/file/d/0B0mrqvidpFJAV3pSdUZNeTFSSms/view?usp=sharin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95201" y="260647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  <a:latin typeface="Comic Sans MS" pitchFamily="66" charset="0"/>
              </a:rPr>
              <a:t>Our link with </a:t>
            </a:r>
            <a:r>
              <a:rPr lang="en-GB" sz="2400" dirty="0" err="1">
                <a:solidFill>
                  <a:prstClr val="black"/>
                </a:solidFill>
                <a:latin typeface="Comic Sans MS" pitchFamily="66" charset="0"/>
              </a:rPr>
              <a:t>Ecole</a:t>
            </a:r>
            <a:r>
              <a:rPr lang="en-GB" sz="2400" dirty="0">
                <a:solidFill>
                  <a:prstClr val="black"/>
                </a:solidFill>
                <a:latin typeface="Comic Sans MS" pitchFamily="66" charset="0"/>
              </a:rPr>
              <a:t> François </a:t>
            </a:r>
            <a:r>
              <a:rPr lang="en-GB" sz="2400" dirty="0" smtClean="0">
                <a:solidFill>
                  <a:prstClr val="black"/>
                </a:solidFill>
                <a:latin typeface="Comic Sans MS" pitchFamily="66" charset="0"/>
              </a:rPr>
              <a:t>Albert, </a:t>
            </a:r>
            <a:r>
              <a:rPr lang="en-GB" sz="2400" dirty="0" err="1">
                <a:solidFill>
                  <a:prstClr val="black"/>
                </a:solidFill>
                <a:latin typeface="Comic Sans MS" pitchFamily="66" charset="0"/>
              </a:rPr>
              <a:t>Adriers</a:t>
            </a:r>
            <a:endParaRPr lang="en-GB" sz="2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5243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0460"/>
            <a:ext cx="3880649" cy="368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725144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Comic Sans MS" pitchFamily="66" charset="0"/>
              </a:rPr>
              <a:t>Year 4 are exchanging postcards and questions with our link school in </a:t>
            </a:r>
            <a:r>
              <a:rPr lang="en-GB" dirty="0" err="1" smtClean="0">
                <a:solidFill>
                  <a:prstClr val="black"/>
                </a:solidFill>
                <a:latin typeface="Comic Sans MS" pitchFamily="66" charset="0"/>
              </a:rPr>
              <a:t>Adriers</a:t>
            </a:r>
            <a:r>
              <a:rPr lang="en-GB" dirty="0" smtClean="0">
                <a:solidFill>
                  <a:prstClr val="black"/>
                </a:solidFill>
                <a:latin typeface="Comic Sans MS" pitchFamily="66" charset="0"/>
              </a:rPr>
              <a:t>, France.</a:t>
            </a:r>
          </a:p>
          <a:p>
            <a:pPr algn="ctr"/>
            <a:endParaRPr lang="en-GB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r>
              <a:rPr lang="en-GB" dirty="0" smtClean="0">
                <a:solidFill>
                  <a:prstClr val="black"/>
                </a:solidFill>
                <a:latin typeface="Comic Sans MS" pitchFamily="66" charset="0"/>
              </a:rPr>
              <a:t>In both schools the children have some preconceived ideas about each others’ culture. We are hoping to find out more by exchanging questions and answers!</a:t>
            </a:r>
            <a:endParaRPr lang="en-GB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82103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29169" y="5445224"/>
            <a:ext cx="1625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400" kern="150" dirty="0">
                <a:latin typeface="+mj-lt"/>
                <a:ea typeface="SimSun"/>
                <a:cs typeface="Arial"/>
              </a:rPr>
              <a:t>Le carnaval</a:t>
            </a:r>
            <a:endParaRPr lang="en-GB" sz="2400" kern="150" dirty="0">
              <a:effectLst/>
              <a:latin typeface="+mj-lt"/>
              <a:ea typeface="SimSu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4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52" y="260648"/>
            <a:ext cx="9266238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phics7"/>
          <p:cNvPicPr/>
          <p:nvPr/>
        </p:nvPicPr>
        <p:blipFill>
          <a:blip r:embed="rId3">
            <a:lum/>
            <a:alphaModFix/>
          </a:blip>
          <a:srcRect l="20000" t="15013" r="5000" b="5008"/>
          <a:stretch>
            <a:fillRect/>
          </a:stretch>
        </p:blipFill>
        <p:spPr>
          <a:xfrm>
            <a:off x="315402" y="1196752"/>
            <a:ext cx="838073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" y="332656"/>
            <a:ext cx="8808789" cy="351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62" y="4149080"/>
            <a:ext cx="36147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69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ular Callout 3"/>
          <p:cNvSpPr/>
          <p:nvPr/>
        </p:nvSpPr>
        <p:spPr>
          <a:xfrm>
            <a:off x="1043608" y="1844824"/>
            <a:ext cx="7704856" cy="4392488"/>
          </a:xfrm>
          <a:prstGeom prst="wedgeRoundRectCallout">
            <a:avLst>
              <a:gd name="adj1" fmla="val -61651"/>
              <a:gd name="adj2" fmla="val -4048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1988840"/>
            <a:ext cx="6696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  <a:latin typeface="Comic Sans MS" pitchFamily="66" charset="0"/>
              </a:rPr>
              <a:t>Yes, we eat croissants at breakfast, and we drink hot chocolate and orange juice.</a:t>
            </a:r>
          </a:p>
          <a:p>
            <a:r>
              <a:rPr lang="en-GB" sz="2400" dirty="0" smtClean="0">
                <a:solidFill>
                  <a:prstClr val="black"/>
                </a:solidFill>
                <a:latin typeface="Comic Sans MS" pitchFamily="66" charset="0"/>
              </a:rPr>
              <a:t>Yes, we really like crepes, bread and pates.</a:t>
            </a:r>
          </a:p>
          <a:p>
            <a:r>
              <a:rPr lang="en-GB" sz="2400" dirty="0" smtClean="0">
                <a:solidFill>
                  <a:prstClr val="black"/>
                </a:solidFill>
                <a:latin typeface="Comic Sans MS" pitchFamily="66" charset="0"/>
              </a:rPr>
              <a:t>Yes, we eat frogs legs and snails. In </a:t>
            </a:r>
            <a:r>
              <a:rPr lang="en-GB" sz="2400" dirty="0" err="1" smtClean="0">
                <a:solidFill>
                  <a:prstClr val="black"/>
                </a:solidFill>
                <a:latin typeface="Comic Sans MS" pitchFamily="66" charset="0"/>
              </a:rPr>
              <a:t>Adriers</a:t>
            </a:r>
            <a:r>
              <a:rPr lang="en-GB" sz="2400" dirty="0" smtClean="0">
                <a:solidFill>
                  <a:prstClr val="black"/>
                </a:solidFill>
                <a:latin typeface="Comic Sans MS" pitchFamily="66" charset="0"/>
              </a:rPr>
              <a:t> we even have a place where snails are grown to eat.</a:t>
            </a:r>
          </a:p>
          <a:p>
            <a:r>
              <a:rPr lang="en-GB" sz="2400" dirty="0" smtClean="0">
                <a:solidFill>
                  <a:prstClr val="black"/>
                </a:solidFill>
                <a:latin typeface="Comic Sans MS" pitchFamily="66" charset="0"/>
              </a:rPr>
              <a:t>No, we don’t wear berets apart from a few grandfathers.</a:t>
            </a:r>
          </a:p>
          <a:p>
            <a:r>
              <a:rPr lang="en-GB" sz="2400" dirty="0" smtClean="0">
                <a:solidFill>
                  <a:prstClr val="black"/>
                </a:solidFill>
                <a:latin typeface="Comic Sans MS" pitchFamily="66" charset="0"/>
              </a:rPr>
              <a:t>Yes, we were sad after the terrorism but we’re not too worried.</a:t>
            </a:r>
          </a:p>
          <a:p>
            <a:endParaRPr lang="en-GB" sz="2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endParaRPr lang="en-GB" sz="2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88640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ndalus" pitchFamily="18" charset="-78"/>
                <a:cs typeface="Andalus" pitchFamily="18" charset="-78"/>
              </a:rPr>
              <a:t>We were excited when the children wrote back to us, and answered our questions. They had some for us too!</a:t>
            </a:r>
            <a:endParaRPr lang="en-GB" sz="2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10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4249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omic Sans MS" pitchFamily="66" charset="0"/>
              </a:rPr>
              <a:t>The questions for us……</a:t>
            </a:r>
            <a:endParaRPr lang="en-GB" sz="3600" dirty="0">
              <a:latin typeface="Comic Sans MS" pitchFamily="66" charset="0"/>
            </a:endParaRPr>
          </a:p>
          <a:p>
            <a:r>
              <a:rPr lang="fr-FR" sz="3600" dirty="0">
                <a:latin typeface="Comic Sans MS" pitchFamily="66" charset="0"/>
              </a:rPr>
              <a:t> </a:t>
            </a:r>
            <a:endParaRPr lang="en-GB" sz="3600" dirty="0">
              <a:latin typeface="Comic Sans MS" pitchFamily="66" charset="0"/>
            </a:endParaRPr>
          </a:p>
          <a:p>
            <a:r>
              <a:rPr lang="fr-FR" sz="3600" dirty="0">
                <a:latin typeface="Comic Sans MS" pitchFamily="66" charset="0"/>
              </a:rPr>
              <a:t> </a:t>
            </a:r>
            <a:endParaRPr lang="en-GB" sz="3600" dirty="0">
              <a:latin typeface="Comic Sans MS" pitchFamily="66" charset="0"/>
            </a:endParaRPr>
          </a:p>
          <a:p>
            <a:pPr lvl="0"/>
            <a:r>
              <a:rPr lang="fr-FR" sz="3600" dirty="0">
                <a:latin typeface="Comic Sans MS" pitchFamily="66" charset="0"/>
              </a:rPr>
              <a:t>Do </a:t>
            </a:r>
            <a:r>
              <a:rPr lang="fr-FR" sz="3600" dirty="0" err="1">
                <a:latin typeface="Comic Sans MS" pitchFamily="66" charset="0"/>
              </a:rPr>
              <a:t>you</a:t>
            </a:r>
            <a:r>
              <a:rPr lang="fr-FR" sz="3600" dirty="0">
                <a:latin typeface="Comic Sans MS" pitchFamily="66" charset="0"/>
              </a:rPr>
              <a:t> </a:t>
            </a:r>
            <a:r>
              <a:rPr lang="fr-FR" sz="3600" dirty="0" err="1">
                <a:latin typeface="Comic Sans MS" pitchFamily="66" charset="0"/>
              </a:rPr>
              <a:t>eat</a:t>
            </a:r>
            <a:r>
              <a:rPr lang="fr-FR" sz="3600" dirty="0">
                <a:latin typeface="Comic Sans MS" pitchFamily="66" charset="0"/>
              </a:rPr>
              <a:t> bacon ?</a:t>
            </a:r>
            <a:endParaRPr lang="en-GB" sz="3600" dirty="0">
              <a:latin typeface="Comic Sans MS" pitchFamily="66" charset="0"/>
            </a:endParaRPr>
          </a:p>
          <a:p>
            <a:pPr lvl="0"/>
            <a:r>
              <a:rPr lang="fr-FR" sz="3600" dirty="0">
                <a:latin typeface="Comic Sans MS" pitchFamily="66" charset="0"/>
              </a:rPr>
              <a:t>Is </a:t>
            </a:r>
            <a:r>
              <a:rPr lang="fr-FR" sz="3600" dirty="0" err="1">
                <a:latin typeface="Comic Sans MS" pitchFamily="66" charset="0"/>
              </a:rPr>
              <a:t>England</a:t>
            </a:r>
            <a:r>
              <a:rPr lang="fr-FR" sz="3600" dirty="0">
                <a:latin typeface="Comic Sans MS" pitchFamily="66" charset="0"/>
              </a:rPr>
              <a:t> a </a:t>
            </a:r>
            <a:r>
              <a:rPr lang="fr-FR" sz="3600" dirty="0" err="1">
                <a:latin typeface="Comic Sans MS" pitchFamily="66" charset="0"/>
              </a:rPr>
              <a:t>rainy</a:t>
            </a:r>
            <a:r>
              <a:rPr lang="fr-FR" sz="3600" dirty="0">
                <a:latin typeface="Comic Sans MS" pitchFamily="66" charset="0"/>
              </a:rPr>
              <a:t> country  ?</a:t>
            </a:r>
            <a:endParaRPr lang="en-GB" sz="3600" dirty="0">
              <a:latin typeface="Comic Sans MS" pitchFamily="66" charset="0"/>
            </a:endParaRPr>
          </a:p>
          <a:p>
            <a:pPr lvl="0"/>
            <a:r>
              <a:rPr lang="fr-FR" sz="3600" dirty="0">
                <a:latin typeface="Comic Sans MS" pitchFamily="66" charset="0"/>
              </a:rPr>
              <a:t>Do </a:t>
            </a:r>
            <a:r>
              <a:rPr lang="fr-FR" sz="3600" dirty="0" err="1">
                <a:latin typeface="Comic Sans MS" pitchFamily="66" charset="0"/>
              </a:rPr>
              <a:t>you</a:t>
            </a:r>
            <a:r>
              <a:rPr lang="fr-FR" sz="3600" dirty="0">
                <a:latin typeface="Comic Sans MS" pitchFamily="66" charset="0"/>
              </a:rPr>
              <a:t> </a:t>
            </a:r>
            <a:r>
              <a:rPr lang="fr-FR" sz="3600" dirty="0" err="1">
                <a:latin typeface="Comic Sans MS" pitchFamily="66" charset="0"/>
              </a:rPr>
              <a:t>play</a:t>
            </a:r>
            <a:r>
              <a:rPr lang="fr-FR" sz="3600" dirty="0">
                <a:latin typeface="Comic Sans MS" pitchFamily="66" charset="0"/>
              </a:rPr>
              <a:t> </a:t>
            </a:r>
            <a:r>
              <a:rPr lang="fr-FR" sz="3600" dirty="0" err="1">
                <a:latin typeface="Comic Sans MS" pitchFamily="66" charset="0"/>
              </a:rPr>
              <a:t>bagpipes</a:t>
            </a:r>
            <a:r>
              <a:rPr lang="fr-FR" sz="3600" dirty="0">
                <a:latin typeface="Comic Sans MS" pitchFamily="66" charset="0"/>
              </a:rPr>
              <a:t> ?</a:t>
            </a:r>
            <a:endParaRPr lang="en-GB" sz="3600" dirty="0">
              <a:latin typeface="Comic Sans MS" pitchFamily="66" charset="0"/>
            </a:endParaRPr>
          </a:p>
          <a:p>
            <a:pPr lvl="0"/>
            <a:r>
              <a:rPr lang="fr-FR" sz="3600" dirty="0">
                <a:latin typeface="Comic Sans MS" pitchFamily="66" charset="0"/>
              </a:rPr>
              <a:t>Do </a:t>
            </a:r>
            <a:r>
              <a:rPr lang="fr-FR" sz="3600" dirty="0" err="1">
                <a:latin typeface="Comic Sans MS" pitchFamily="66" charset="0"/>
              </a:rPr>
              <a:t>you</a:t>
            </a:r>
            <a:r>
              <a:rPr lang="fr-FR" sz="3600" dirty="0">
                <a:latin typeface="Comic Sans MS" pitchFamily="66" charset="0"/>
              </a:rPr>
              <a:t> </a:t>
            </a:r>
            <a:r>
              <a:rPr lang="fr-FR" sz="3600" dirty="0" err="1">
                <a:latin typeface="Comic Sans MS" pitchFamily="66" charset="0"/>
              </a:rPr>
              <a:t>study</a:t>
            </a:r>
            <a:r>
              <a:rPr lang="fr-FR" sz="3600" dirty="0">
                <a:latin typeface="Comic Sans MS" pitchFamily="66" charset="0"/>
              </a:rPr>
              <a:t> </a:t>
            </a:r>
            <a:r>
              <a:rPr lang="fr-FR" sz="3600" dirty="0" smtClean="0">
                <a:latin typeface="Comic Sans MS" pitchFamily="66" charset="0"/>
              </a:rPr>
              <a:t>French </a:t>
            </a:r>
            <a:r>
              <a:rPr lang="fr-FR" sz="3600" dirty="0" err="1">
                <a:latin typeface="Comic Sans MS" pitchFamily="66" charset="0"/>
              </a:rPr>
              <a:t>at</a:t>
            </a:r>
            <a:r>
              <a:rPr lang="fr-FR" sz="3600" dirty="0">
                <a:latin typeface="Comic Sans MS" pitchFamily="66" charset="0"/>
              </a:rPr>
              <a:t> </a:t>
            </a:r>
            <a:r>
              <a:rPr lang="fr-FR" sz="3600" dirty="0" err="1">
                <a:latin typeface="Comic Sans MS" pitchFamily="66" charset="0"/>
              </a:rPr>
              <a:t>school</a:t>
            </a:r>
            <a:r>
              <a:rPr lang="fr-FR" sz="3600" dirty="0">
                <a:latin typeface="Comic Sans MS" pitchFamily="66" charset="0"/>
              </a:rPr>
              <a:t> ?</a:t>
            </a:r>
            <a:endParaRPr lang="en-GB" sz="3600" dirty="0">
              <a:latin typeface="Comic Sans MS" pitchFamily="66" charset="0"/>
            </a:endParaRPr>
          </a:p>
          <a:p>
            <a:pPr lvl="0"/>
            <a:r>
              <a:rPr lang="fr-FR" sz="3600" dirty="0">
                <a:latin typeface="Comic Sans MS" pitchFamily="66" charset="0"/>
              </a:rPr>
              <a:t>Are </a:t>
            </a:r>
            <a:r>
              <a:rPr lang="fr-FR" sz="3600" dirty="0" err="1">
                <a:latin typeface="Comic Sans MS" pitchFamily="66" charset="0"/>
              </a:rPr>
              <a:t>you</a:t>
            </a:r>
            <a:r>
              <a:rPr lang="fr-FR" sz="3600" dirty="0">
                <a:latin typeface="Comic Sans MS" pitchFamily="66" charset="0"/>
              </a:rPr>
              <a:t> happy to have a </a:t>
            </a:r>
            <a:r>
              <a:rPr lang="fr-FR" sz="3600" dirty="0" err="1">
                <a:latin typeface="Comic Sans MS" pitchFamily="66" charset="0"/>
              </a:rPr>
              <a:t>Queen</a:t>
            </a:r>
            <a:r>
              <a:rPr lang="fr-FR" sz="3600" dirty="0">
                <a:latin typeface="Comic Sans MS" pitchFamily="66" charset="0"/>
              </a:rPr>
              <a:t> ?</a:t>
            </a:r>
            <a:endParaRPr lang="en-GB" sz="3600" dirty="0">
              <a:latin typeface="Comic Sans MS" pitchFamily="66" charset="0"/>
            </a:endParaRPr>
          </a:p>
          <a:p>
            <a:pPr lvl="0"/>
            <a:r>
              <a:rPr lang="fr-FR" sz="3600" dirty="0">
                <a:latin typeface="Comic Sans MS" pitchFamily="66" charset="0"/>
              </a:rPr>
              <a:t>Do </a:t>
            </a:r>
            <a:r>
              <a:rPr lang="fr-FR" sz="3600" dirty="0" err="1">
                <a:latin typeface="Comic Sans MS" pitchFamily="66" charset="0"/>
              </a:rPr>
              <a:t>you</a:t>
            </a:r>
            <a:r>
              <a:rPr lang="fr-FR" sz="3600" dirty="0">
                <a:latin typeface="Comic Sans MS" pitchFamily="66" charset="0"/>
              </a:rPr>
              <a:t> wear a </a:t>
            </a:r>
            <a:r>
              <a:rPr lang="fr-FR" sz="3600" dirty="0" err="1">
                <a:latin typeface="Comic Sans MS" pitchFamily="66" charset="0"/>
              </a:rPr>
              <a:t>uniform</a:t>
            </a:r>
            <a:r>
              <a:rPr lang="fr-FR" sz="3600" dirty="0">
                <a:latin typeface="Comic Sans MS" pitchFamily="66" charset="0"/>
              </a:rPr>
              <a:t> </a:t>
            </a:r>
            <a:r>
              <a:rPr lang="fr-FR" sz="3600" dirty="0" err="1">
                <a:latin typeface="Comic Sans MS" pitchFamily="66" charset="0"/>
              </a:rPr>
              <a:t>at</a:t>
            </a:r>
            <a:r>
              <a:rPr lang="fr-FR" sz="3600" dirty="0">
                <a:latin typeface="Comic Sans MS" pitchFamily="66" charset="0"/>
              </a:rPr>
              <a:t> </a:t>
            </a:r>
            <a:r>
              <a:rPr lang="fr-FR" sz="3600" dirty="0" err="1">
                <a:latin typeface="Comic Sans MS" pitchFamily="66" charset="0"/>
              </a:rPr>
              <a:t>school</a:t>
            </a:r>
            <a:r>
              <a:rPr lang="fr-FR" sz="3600" dirty="0">
                <a:latin typeface="Comic Sans MS" pitchFamily="66" charset="0"/>
              </a:rPr>
              <a:t> ?</a:t>
            </a:r>
            <a:endParaRPr lang="en-GB" sz="3600" dirty="0">
              <a:latin typeface="Comic Sans MS" pitchFamily="66" charset="0"/>
            </a:endParaRPr>
          </a:p>
          <a:p>
            <a:pPr lvl="0"/>
            <a:r>
              <a:rPr lang="fr-FR" sz="3600" dirty="0">
                <a:latin typeface="Comic Sans MS" pitchFamily="66" charset="0"/>
              </a:rPr>
              <a:t>Do </a:t>
            </a:r>
            <a:r>
              <a:rPr lang="fr-FR" sz="3600" dirty="0" err="1">
                <a:latin typeface="Comic Sans MS" pitchFamily="66" charset="0"/>
              </a:rPr>
              <a:t>you</a:t>
            </a:r>
            <a:r>
              <a:rPr lang="fr-FR" sz="3600" dirty="0">
                <a:latin typeface="Comic Sans MS" pitchFamily="66" charset="0"/>
              </a:rPr>
              <a:t> drink </a:t>
            </a:r>
            <a:r>
              <a:rPr lang="fr-FR" sz="3600" dirty="0" err="1">
                <a:latin typeface="Comic Sans MS" pitchFamily="66" charset="0"/>
              </a:rPr>
              <a:t>tea</a:t>
            </a:r>
            <a:r>
              <a:rPr lang="fr-FR" sz="3600" dirty="0">
                <a:latin typeface="Comic Sans MS" pitchFamily="66" charset="0"/>
              </a:rPr>
              <a:t> ?</a:t>
            </a:r>
            <a:endParaRPr lang="en-GB" sz="3600" dirty="0">
              <a:latin typeface="Comic Sans MS" pitchFamily="66" charset="0"/>
            </a:endParaRPr>
          </a:p>
          <a:p>
            <a:pPr lvl="0"/>
            <a:r>
              <a:rPr lang="fr-FR" sz="3600" dirty="0">
                <a:latin typeface="Comic Sans MS" pitchFamily="66" charset="0"/>
              </a:rPr>
              <a:t>Have </a:t>
            </a:r>
            <a:r>
              <a:rPr lang="fr-FR" sz="3600" dirty="0" err="1">
                <a:latin typeface="Comic Sans MS" pitchFamily="66" charset="0"/>
              </a:rPr>
              <a:t>you</a:t>
            </a:r>
            <a:r>
              <a:rPr lang="fr-FR" sz="3600" dirty="0">
                <a:latin typeface="Comic Sans MS" pitchFamily="66" charset="0"/>
              </a:rPr>
              <a:t> </a:t>
            </a:r>
            <a:r>
              <a:rPr lang="fr-FR" sz="3600" dirty="0" err="1">
                <a:latin typeface="Comic Sans MS" pitchFamily="66" charset="0"/>
              </a:rPr>
              <a:t>got</a:t>
            </a:r>
            <a:r>
              <a:rPr lang="fr-FR" sz="3600" dirty="0">
                <a:latin typeface="Comic Sans MS" pitchFamily="66" charset="0"/>
              </a:rPr>
              <a:t> double </a:t>
            </a:r>
            <a:r>
              <a:rPr lang="fr-FR" sz="3600" dirty="0" err="1">
                <a:latin typeface="Comic Sans MS" pitchFamily="66" charset="0"/>
              </a:rPr>
              <a:t>decker</a:t>
            </a:r>
            <a:r>
              <a:rPr lang="fr-FR" sz="3600" dirty="0">
                <a:latin typeface="Comic Sans MS" pitchFamily="66" charset="0"/>
              </a:rPr>
              <a:t> buses ?</a:t>
            </a:r>
            <a:endParaRPr lang="en-GB" sz="3600" dirty="0">
              <a:latin typeface="Comic Sans MS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38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1412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Times New Roman"/>
                <a:hlinkClick r:id="rId2"/>
              </a:rPr>
              <a:t>https://drive.google.com/file/d/0B0mrqvidpFJAV3pSdUZNeTFSSms/view?usp=sharing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6064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enjoyed answering their questions. Click the link to find out what we said!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4" y="2780928"/>
            <a:ext cx="454365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652120" y="3068960"/>
            <a:ext cx="3312368" cy="2664296"/>
          </a:xfrm>
          <a:prstGeom prst="wedgeEllipseCallout">
            <a:avLst>
              <a:gd name="adj1" fmla="val -96856"/>
              <a:gd name="adj2" fmla="val -163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113543" y="4000045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“Yes, it’s very delicious and it’s specially for breakfast.”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71170" y="5548590"/>
            <a:ext cx="528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 you eat bacon?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71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" y="260648"/>
            <a:ext cx="441675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" y="3717032"/>
            <a:ext cx="441848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292080" y="404664"/>
            <a:ext cx="3384376" cy="1800200"/>
          </a:xfrm>
          <a:prstGeom prst="wedgeEllipseCallout">
            <a:avLst>
              <a:gd name="adj1" fmla="val -81010"/>
              <a:gd name="adj2" fmla="val 16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Callout 4"/>
          <p:cNvSpPr/>
          <p:nvPr/>
        </p:nvSpPr>
        <p:spPr>
          <a:xfrm>
            <a:off x="5652120" y="3573016"/>
            <a:ext cx="3384376" cy="1800200"/>
          </a:xfrm>
          <a:prstGeom prst="wedgeEllipseCallout">
            <a:avLst>
              <a:gd name="adj1" fmla="val -123175"/>
              <a:gd name="adj2" fmla="val 378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50535" y="2787700"/>
            <a:ext cx="528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 you play the bagpipes?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6271793"/>
            <a:ext cx="528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Is England a rainy country?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156176" y="393305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England is rainy but also very sunny at times.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921602" y="566100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don’t play the bagpipes, instead I play the </a:t>
            </a:r>
            <a:r>
              <a:rPr lang="en-GB" dirty="0" err="1" smtClean="0"/>
              <a:t>ukelele</a:t>
            </a:r>
            <a:r>
              <a:rPr lang="en-GB" dirty="0" smtClean="0"/>
              <a:t>. But some people in Scotland do play the bagpipes.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47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78653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405305"/>
            <a:ext cx="4775542" cy="273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754243" y="260648"/>
            <a:ext cx="3384376" cy="2016224"/>
          </a:xfrm>
          <a:prstGeom prst="wedgeEllipseCallout">
            <a:avLst>
              <a:gd name="adj1" fmla="val -76507"/>
              <a:gd name="adj2" fmla="val -59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94169"/>
            <a:ext cx="446881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170" y="2996952"/>
            <a:ext cx="528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 you wear school uniform?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70217" y="6195964"/>
            <a:ext cx="528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 you study French at school?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759624" y="4770487"/>
            <a:ext cx="2484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Bonjour! Yes we do study French!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156176" y="83671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wear uniforms and the colour is blue and it’s got  badger too.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26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1"/>
            <a:ext cx="466986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71300"/>
            <a:ext cx="4669862" cy="266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292080" y="1055263"/>
            <a:ext cx="3384376" cy="1800200"/>
          </a:xfrm>
          <a:prstGeom prst="wedgeEllipseCallout">
            <a:avLst>
              <a:gd name="adj1" fmla="val -81010"/>
              <a:gd name="adj2" fmla="val 16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Callout 4"/>
          <p:cNvSpPr/>
          <p:nvPr/>
        </p:nvSpPr>
        <p:spPr>
          <a:xfrm>
            <a:off x="5313428" y="4005064"/>
            <a:ext cx="3384376" cy="1800200"/>
          </a:xfrm>
          <a:prstGeom prst="wedgeEllipseCallout">
            <a:avLst>
              <a:gd name="adj1" fmla="val -81010"/>
              <a:gd name="adj2" fmla="val 16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71169" y="2889944"/>
            <a:ext cx="528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 you have double decker buses?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5064" y="6273509"/>
            <a:ext cx="528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 you drink tea?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580112" y="450912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Yes we drink tea. I have milk, no sugar!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1520789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do have double decker buses and I like being at the top!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95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56113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1547664" y="4797152"/>
            <a:ext cx="5616624" cy="1512168"/>
          </a:xfrm>
          <a:prstGeom prst="wedgeEllipseCallout">
            <a:avLst>
              <a:gd name="adj1" fmla="val -23041"/>
              <a:gd name="adj2" fmla="val -1289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835696" y="522920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like to have a queen because she gives people a 100 birthday cards, for when they’re 100.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748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06489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EEECE1"/>
                </a:solidFill>
                <a:latin typeface="Comic Sans MS" pitchFamily="66" charset="0"/>
              </a:rPr>
              <a:t>We said hello from England.</a:t>
            </a:r>
          </a:p>
          <a:p>
            <a:pPr algn="ctr"/>
            <a:r>
              <a:rPr lang="en-GB" sz="3200" dirty="0" smtClean="0">
                <a:solidFill>
                  <a:srgbClr val="EEECE1"/>
                </a:solidFill>
                <a:latin typeface="Comic Sans MS" pitchFamily="66" charset="0"/>
              </a:rPr>
              <a:t>This is what we sent before Christmas….</a:t>
            </a:r>
            <a:endParaRPr lang="en-GB" sz="3200" dirty="0">
              <a:solidFill>
                <a:srgbClr val="EEECE1"/>
              </a:solidFill>
              <a:latin typeface="Comic Sans MS" pitchFamily="66" charset="0"/>
            </a:endParaRPr>
          </a:p>
          <a:p>
            <a:pPr algn="ctr"/>
            <a:endParaRPr lang="en-GB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r>
              <a:rPr lang="en-GB" dirty="0">
                <a:solidFill>
                  <a:prstClr val="black"/>
                </a:solidFill>
                <a:latin typeface="Comic Sans MS" pitchFamily="66" charset="0"/>
              </a:rPr>
              <a:t>We are the </a:t>
            </a:r>
            <a:r>
              <a:rPr lang="en-GB" dirty="0" smtClean="0">
                <a:solidFill>
                  <a:prstClr val="black"/>
                </a:solidFill>
                <a:latin typeface="Comic Sans MS" pitchFamily="66" charset="0"/>
              </a:rPr>
              <a:t>Year 4 FOXES and CRICKETS </a:t>
            </a:r>
            <a:r>
              <a:rPr lang="en-GB" dirty="0">
                <a:solidFill>
                  <a:prstClr val="black"/>
                </a:solidFill>
                <a:latin typeface="Comic Sans MS" pitchFamily="66" charset="0"/>
              </a:rPr>
              <a:t>from the Mead School in </a:t>
            </a:r>
            <a:r>
              <a:rPr lang="en-GB" dirty="0" err="1">
                <a:solidFill>
                  <a:prstClr val="black"/>
                </a:solidFill>
                <a:latin typeface="Comic Sans MS" pitchFamily="66" charset="0"/>
              </a:rPr>
              <a:t>Hilperton</a:t>
            </a:r>
            <a:r>
              <a:rPr lang="en-GB" dirty="0">
                <a:solidFill>
                  <a:prstClr val="black"/>
                </a:solidFill>
                <a:latin typeface="Comic Sans MS" pitchFamily="66" charset="0"/>
              </a:rPr>
              <a:t>.</a:t>
            </a:r>
          </a:p>
          <a:p>
            <a:pPr algn="ctr"/>
            <a:endParaRPr lang="en-GB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r>
              <a:rPr lang="en-GB" dirty="0" smtClean="0">
                <a:solidFill>
                  <a:prstClr val="black"/>
                </a:solidFill>
                <a:latin typeface="Comic Sans MS" pitchFamily="66" charset="0"/>
              </a:rPr>
              <a:t>We are looking forward to linking up with you.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  <a:latin typeface="Comic Sans MS" pitchFamily="66" charset="0"/>
              </a:rPr>
              <a:t>Our school is on the edge of Trowbridge  (the red dot near Bath on the map below.)</a:t>
            </a:r>
            <a:endParaRPr lang="en-GB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endParaRPr lang="en-GB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endParaRPr lang="en-GB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" name="AutoShape 2" descr="Image result for trowbridge on uk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27232"/>
            <a:ext cx="4258653" cy="263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1" y="4149080"/>
            <a:ext cx="28575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2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fW precursive bold" pitchFamily="2" charset="0"/>
              </a:rPr>
              <a:t>We sent the children some information about our favourite sports and hobbies.</a:t>
            </a:r>
          </a:p>
          <a:p>
            <a:r>
              <a:rPr lang="en-GB" dirty="0" smtClean="0">
                <a:latin typeface="HfW precursive bold" pitchFamily="2" charset="0"/>
              </a:rPr>
              <a:t>We are waiting to hear whether they like similar things to us!</a:t>
            </a:r>
          </a:p>
          <a:p>
            <a:endParaRPr lang="en-GB" dirty="0">
              <a:latin typeface="HfW precursive bold" pitchFamily="2" charset="0"/>
            </a:endParaRPr>
          </a:p>
          <a:p>
            <a:r>
              <a:rPr lang="en-GB" dirty="0" smtClean="0">
                <a:latin typeface="HfW precursive bold" pitchFamily="2" charset="0"/>
              </a:rPr>
              <a:t>Here are a few of our new postcards.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48" y="2996952"/>
            <a:ext cx="8424936" cy="322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341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5792"/>
            <a:ext cx="711193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84" y="3628983"/>
            <a:ext cx="7091347" cy="312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615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791"/>
            <a:ext cx="7704856" cy="343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7704856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574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children sent back some information about their favourite hobbies. They </a:t>
            </a:r>
            <a:r>
              <a:rPr lang="en-GB" dirty="0" smtClean="0"/>
              <a:t>made </a:t>
            </a:r>
            <a:r>
              <a:rPr lang="en-GB" dirty="0" smtClean="0"/>
              <a:t>posters and videos. We are just looking at these </a:t>
            </a:r>
            <a:r>
              <a:rPr lang="en-GB" dirty="0" smtClean="0"/>
              <a:t>now. </a:t>
            </a:r>
            <a:r>
              <a:rPr lang="en-GB" dirty="0" smtClean="0">
                <a:sym typeface="Wingdings" pitchFamily="2" charset="2"/>
              </a:rPr>
              <a:t> </a:t>
            </a:r>
            <a:endParaRPr lang="en-GB" dirty="0" smtClean="0">
              <a:sym typeface="Wingdings" pitchFamily="2" charset="2"/>
            </a:endParaRPr>
          </a:p>
          <a:p>
            <a:pPr algn="ctr"/>
            <a:r>
              <a:rPr lang="en-GB" dirty="0" smtClean="0">
                <a:sym typeface="Wingdings" pitchFamily="2" charset="2"/>
              </a:rPr>
              <a:t>Here are some photos of the video clips they sent. It was great hearing the children speak French and their posters helped us with the words.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1844824"/>
            <a:ext cx="8675687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983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31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519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33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102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33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637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5370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766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84" y="548680"/>
            <a:ext cx="875951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612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19" y="692696"/>
            <a:ext cx="8571682" cy="42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04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6667" y="1248874"/>
            <a:ext cx="5600948" cy="420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548679"/>
            <a:ext cx="39604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We thought about what life was like in France and we had a few ideas.</a:t>
            </a:r>
          </a:p>
          <a:p>
            <a:r>
              <a:rPr lang="en-GB" dirty="0" smtClean="0">
                <a:latin typeface="Comic Sans MS" pitchFamily="66" charset="0"/>
              </a:rPr>
              <a:t>Some of the children thought that</a:t>
            </a:r>
          </a:p>
          <a:p>
            <a:endParaRPr lang="en-GB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In France people eat croissants for breakfast.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People eat crepes, French bread and pate.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Some children wondered if French people eat snails and frogs legs.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People wear berets.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People drink hot chocolate in bowls and orange juice.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They wondered if people are sad after the recent terrorist attacks.</a:t>
            </a:r>
          </a:p>
          <a:p>
            <a:endParaRPr lang="en-GB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GB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Comic Sans MS" pitchFamily="66" charset="0"/>
              </a:rPr>
              <a:t>Are we right about any of these thoughts?</a:t>
            </a:r>
            <a:endParaRPr lang="en-GB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67706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960440" cy="336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807614"/>
            <a:ext cx="36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sent information about how our classes had voted in the referendum.</a:t>
            </a:r>
          </a:p>
          <a:p>
            <a:endParaRPr lang="en-GB" dirty="0"/>
          </a:p>
          <a:p>
            <a:r>
              <a:rPr lang="en-GB" dirty="0" smtClean="0"/>
              <a:t>Amandine replied that one little boy </a:t>
            </a:r>
            <a:r>
              <a:rPr lang="en-GB" dirty="0" smtClean="0"/>
              <a:t>was “shocked, </a:t>
            </a:r>
            <a:r>
              <a:rPr lang="en-GB" dirty="0"/>
              <a:t>because </a:t>
            </a:r>
            <a:r>
              <a:rPr lang="en-GB" dirty="0" smtClean="0"/>
              <a:t>he </a:t>
            </a:r>
            <a:r>
              <a:rPr lang="en-GB" dirty="0"/>
              <a:t>knew </a:t>
            </a:r>
            <a:r>
              <a:rPr lang="en-GB" dirty="0" smtClean="0"/>
              <a:t>that </a:t>
            </a:r>
            <a:r>
              <a:rPr lang="en-GB" dirty="0"/>
              <a:t>EU was built after </a:t>
            </a:r>
            <a:r>
              <a:rPr lang="en-GB" dirty="0" smtClean="0"/>
              <a:t>World </a:t>
            </a:r>
            <a:r>
              <a:rPr lang="en-GB" dirty="0"/>
              <a:t>W</a:t>
            </a:r>
            <a:r>
              <a:rPr lang="en-GB" dirty="0" smtClean="0"/>
              <a:t>ar </a:t>
            </a:r>
            <a:r>
              <a:rPr lang="en-GB" dirty="0"/>
              <a:t>2 to make peace between the countries so he asked if it means </a:t>
            </a:r>
            <a:r>
              <a:rPr lang="en-GB" dirty="0" smtClean="0"/>
              <a:t>that </a:t>
            </a:r>
            <a:r>
              <a:rPr lang="en-GB" dirty="0"/>
              <a:t>the UK will not help us if </a:t>
            </a:r>
            <a:r>
              <a:rPr lang="en-GB" dirty="0" smtClean="0"/>
              <a:t>there </a:t>
            </a:r>
            <a:r>
              <a:rPr lang="en-GB" dirty="0"/>
              <a:t>is a war</a:t>
            </a:r>
            <a:r>
              <a:rPr lang="en-GB" dirty="0" smtClean="0"/>
              <a:t>.”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766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756" y="332656"/>
            <a:ext cx="80963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We are sending you some postcards to tell you a little about us!</a:t>
            </a:r>
          </a:p>
          <a:p>
            <a:pPr algn="ctr"/>
            <a:r>
              <a:rPr lang="en-GB" sz="2400" dirty="0" smtClean="0"/>
              <a:t>Look out for them in the post!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We would love some from you too </a:t>
            </a:r>
            <a:r>
              <a:rPr lang="en-GB" sz="2400" dirty="0" smtClean="0">
                <a:sym typeface="Wingdings" pitchFamily="2" charset="2"/>
              </a:rPr>
              <a:t> </a:t>
            </a:r>
            <a:endParaRPr lang="en-GB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204864"/>
            <a:ext cx="6932613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70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649188" cy="288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9738" y="659096"/>
            <a:ext cx="3326722" cy="22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965823" cy="304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7600" y="4107643"/>
            <a:ext cx="2995614" cy="2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3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764704"/>
            <a:ext cx="4371061" cy="582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32" y="730246"/>
            <a:ext cx="3847590" cy="288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32" y="3693619"/>
            <a:ext cx="3847590" cy="289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16632"/>
            <a:ext cx="82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This is us making a home made rocket in science!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1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2384425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ndalus" pitchFamily="18" charset="-78"/>
                <a:cs typeface="Andalus" pitchFamily="18" charset="-78"/>
              </a:rPr>
              <a:t>The children wrote back to us, telling us about their school.</a:t>
            </a:r>
            <a:endParaRPr lang="en-GB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2516" y="3247553"/>
            <a:ext cx="421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La cour de </a:t>
            </a:r>
            <a:r>
              <a:rPr lang="fr-FR" sz="2400" dirty="0" smtClean="0"/>
              <a:t>récréation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The </a:t>
            </a:r>
            <a:r>
              <a:rPr lang="fr-FR" sz="2400" dirty="0" err="1">
                <a:solidFill>
                  <a:srgbClr val="FF0000"/>
                </a:solidFill>
              </a:rPr>
              <a:t>p</a:t>
            </a:r>
            <a:r>
              <a:rPr lang="fr-FR" sz="2400" dirty="0" err="1" smtClean="0">
                <a:solidFill>
                  <a:srgbClr val="FF0000"/>
                </a:solidFill>
              </a:rPr>
              <a:t>layground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25851"/>
            <a:ext cx="36147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39952" y="3165801"/>
            <a:ext cx="37832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Times New Roman"/>
                <a:ea typeface="SimSun"/>
                <a:cs typeface="Arial"/>
              </a:rPr>
              <a:t> </a:t>
            </a:r>
            <a:r>
              <a:rPr lang="fr-FR" sz="2400" dirty="0">
                <a:ea typeface="SimSun"/>
                <a:cs typeface="Arial"/>
              </a:rPr>
              <a:t>Les élèves des 2 </a:t>
            </a:r>
            <a:r>
              <a:rPr lang="fr-FR" sz="2400" dirty="0" smtClean="0">
                <a:ea typeface="SimSun"/>
                <a:cs typeface="Arial"/>
              </a:rPr>
              <a:t>classes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ea typeface="SimSun"/>
                <a:cs typeface="Arial"/>
              </a:rPr>
              <a:t>The </a:t>
            </a:r>
            <a:r>
              <a:rPr lang="fr-FR" sz="2400" dirty="0" err="1" smtClean="0">
                <a:solidFill>
                  <a:srgbClr val="FF0000"/>
                </a:solidFill>
                <a:ea typeface="SimSun"/>
                <a:cs typeface="Arial"/>
              </a:rPr>
              <a:t>pupils</a:t>
            </a:r>
            <a:r>
              <a:rPr lang="fr-FR" sz="2400" dirty="0" smtClean="0">
                <a:solidFill>
                  <a:srgbClr val="FF0000"/>
                </a:solidFill>
                <a:ea typeface="SimSun"/>
                <a:cs typeface="Arial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a typeface="SimSun"/>
                <a:cs typeface="Arial"/>
              </a:rPr>
              <a:t>from</a:t>
            </a:r>
            <a:r>
              <a:rPr lang="fr-FR" sz="2400" dirty="0" smtClean="0">
                <a:solidFill>
                  <a:srgbClr val="FF0000"/>
                </a:solidFill>
                <a:ea typeface="SimSun"/>
                <a:cs typeface="Arial"/>
              </a:rPr>
              <a:t> the 2 classes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graphics3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53912" y="4005064"/>
            <a:ext cx="403088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s4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1560" y="404664"/>
            <a:ext cx="8208912" cy="5040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1840" y="5502423"/>
            <a:ext cx="3871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latin typeface="+mj-lt"/>
                <a:ea typeface="SimSun"/>
                <a:cs typeface="Arial"/>
              </a:rPr>
              <a:t>Préparation du repas de midi </a:t>
            </a:r>
            <a:endParaRPr lang="fr-FR" sz="2400" dirty="0" smtClean="0">
              <a:latin typeface="+mj-lt"/>
              <a:ea typeface="SimSun"/>
              <a:cs typeface="Arial"/>
            </a:endParaRPr>
          </a:p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+mj-lt"/>
                <a:ea typeface="SimSun"/>
                <a:cs typeface="Arial"/>
              </a:rPr>
              <a:t>Preparing</a:t>
            </a:r>
            <a:r>
              <a:rPr lang="fr-FR" sz="2400" dirty="0" smtClean="0">
                <a:solidFill>
                  <a:srgbClr val="FF0000"/>
                </a:solidFill>
                <a:latin typeface="+mj-lt"/>
                <a:ea typeface="SimSun"/>
                <a:cs typeface="Arial"/>
              </a:rPr>
              <a:t> lunch </a:t>
            </a:r>
            <a:r>
              <a:rPr lang="fr-FR" sz="2400" dirty="0" smtClean="0">
                <a:solidFill>
                  <a:srgbClr val="FF0000"/>
                </a:solidFill>
                <a:latin typeface="+mj-lt"/>
                <a:ea typeface="SimSun"/>
                <a:cs typeface="Arial"/>
                <a:sym typeface="Wingdings" pitchFamily="2" charset="2"/>
              </a:rPr>
              <a:t>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474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1486"/>
            <a:ext cx="8136904" cy="50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84336" y="5517232"/>
            <a:ext cx="1526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  <a:ea typeface="SimSun"/>
                <a:cs typeface="Arial"/>
              </a:rPr>
              <a:t>Nos pizzas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94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706</Words>
  <Application>Microsoft Office PowerPoint</Application>
  <PresentationFormat>On-screen Show (4:3)</PresentationFormat>
  <Paragraphs>80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 Herrin</dc:creator>
  <cp:lastModifiedBy>Gill Herrin</cp:lastModifiedBy>
  <cp:revision>15</cp:revision>
  <dcterms:created xsi:type="dcterms:W3CDTF">2016-01-10T15:37:40Z</dcterms:created>
  <dcterms:modified xsi:type="dcterms:W3CDTF">2016-07-03T21:36:56Z</dcterms:modified>
</cp:coreProperties>
</file>